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7" r:id="rId15"/>
    <p:sldId id="267" r:id="rId16"/>
    <p:sldId id="270" r:id="rId17"/>
    <p:sldId id="271" r:id="rId18"/>
    <p:sldId id="273" r:id="rId19"/>
    <p:sldId id="275" r:id="rId20"/>
    <p:sldId id="274" r:id="rId21"/>
    <p:sldId id="276" r:id="rId22"/>
  </p:sldIdLst>
  <p:sldSz cx="18288000" cy="10287000"/>
  <p:notesSz cx="6858000" cy="9144000"/>
  <p:embeddedFontLst>
    <p:embeddedFont>
      <p:font typeface="EB Garamond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uce Bold" panose="020B0604020202020204" charset="0"/>
      <p:regular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Open Sauce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5E4"/>
    <a:srgbClr val="00FFC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970" y="1323564"/>
            <a:ext cx="14950440" cy="438912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108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4295" y="5804452"/>
            <a:ext cx="13151790" cy="2082248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rgbClr val="FFFFFF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967991" y="5600700"/>
            <a:ext cx="1234440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59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3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1143000"/>
            <a:ext cx="3486150" cy="811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0" y="1143000"/>
            <a:ext cx="11144250" cy="8115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2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636" y="1760363"/>
            <a:ext cx="14950440" cy="438912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108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4892" y="6231780"/>
            <a:ext cx="13153644" cy="2045709"/>
          </a:xfrm>
        </p:spPr>
        <p:txBody>
          <a:bodyPr anchor="t">
            <a:normAutofit/>
          </a:bodyPr>
          <a:lstStyle>
            <a:lvl1pPr marL="0" indent="0" algn="ctr">
              <a:buNone/>
              <a:defRPr sz="3300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971801" y="6030612"/>
            <a:ext cx="123444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476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0" y="3086098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01418" y="3086100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5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0" y="3002266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00" y="4082225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03760" y="2998548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03760" y="4078983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7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1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39" y="1645920"/>
            <a:ext cx="7818120" cy="699516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5262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0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19872" y="1604771"/>
            <a:ext cx="9148572" cy="72009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42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3205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0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1" y="3086100"/>
            <a:ext cx="14809307" cy="605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494" y="9335743"/>
            <a:ext cx="349361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23722" y="9335743"/>
            <a:ext cx="707666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94296" y="9335743"/>
            <a:ext cx="255932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2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274320" algn="l" defTabSz="1371600" rtl="0" eaLnBrk="1" latinLnBrk="0" hangingPunct="1">
        <a:lnSpc>
          <a:spcPct val="90000"/>
        </a:lnSpc>
        <a:spcBef>
          <a:spcPts val="2100"/>
        </a:spcBef>
        <a:buClr>
          <a:schemeClr val="accent1"/>
        </a:buClr>
        <a:buSzPct val="80000"/>
        <a:buFont typeface="Corbel" pitchFamily="34" charset="0"/>
        <a:buChar char="•"/>
        <a:defRPr sz="33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3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7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sv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svg"/><Relationship Id="rId7" Type="http://schemas.openxmlformats.org/officeDocument/2006/relationships/image" Target="../media/image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882612">
            <a:off x="-1472700" y="6639155"/>
            <a:ext cx="7453297" cy="4485530"/>
          </a:xfrm>
          <a:custGeom>
            <a:avLst/>
            <a:gdLst/>
            <a:ahLst/>
            <a:cxnLst/>
            <a:rect l="l" t="t" r="r" b="b"/>
            <a:pathLst>
              <a:path w="7453297" h="4485530">
                <a:moveTo>
                  <a:pt x="0" y="0"/>
                </a:moveTo>
                <a:lnTo>
                  <a:pt x="7453297" y="0"/>
                </a:lnTo>
                <a:lnTo>
                  <a:pt x="7453297" y="4485530"/>
                </a:lnTo>
                <a:lnTo>
                  <a:pt x="0" y="4485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548054">
            <a:off x="14458827" y="317301"/>
            <a:ext cx="4964187" cy="4837825"/>
          </a:xfrm>
          <a:custGeom>
            <a:avLst/>
            <a:gdLst/>
            <a:ahLst/>
            <a:cxnLst/>
            <a:rect l="l" t="t" r="r" b="b"/>
            <a:pathLst>
              <a:path w="4964187" h="4837825">
                <a:moveTo>
                  <a:pt x="0" y="0"/>
                </a:moveTo>
                <a:lnTo>
                  <a:pt x="4964187" y="0"/>
                </a:lnTo>
                <a:lnTo>
                  <a:pt x="4964187" y="4837826"/>
                </a:lnTo>
                <a:lnTo>
                  <a:pt x="0" y="4837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116135">
            <a:off x="659501" y="-157612"/>
            <a:ext cx="9383083" cy="2576083"/>
          </a:xfrm>
          <a:custGeom>
            <a:avLst/>
            <a:gdLst/>
            <a:ahLst/>
            <a:cxnLst/>
            <a:rect l="l" t="t" r="r" b="b"/>
            <a:pathLst>
              <a:path w="9383083" h="2576083">
                <a:moveTo>
                  <a:pt x="0" y="0"/>
                </a:moveTo>
                <a:lnTo>
                  <a:pt x="9383083" y="0"/>
                </a:lnTo>
                <a:lnTo>
                  <a:pt x="9383083" y="2576082"/>
                </a:lnTo>
                <a:lnTo>
                  <a:pt x="0" y="25760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665224">
            <a:off x="7942435" y="8397896"/>
            <a:ext cx="9614337" cy="1922867"/>
          </a:xfrm>
          <a:custGeom>
            <a:avLst/>
            <a:gdLst/>
            <a:ahLst/>
            <a:cxnLst/>
            <a:rect l="l" t="t" r="r" b="b"/>
            <a:pathLst>
              <a:path w="9614337" h="1922867">
                <a:moveTo>
                  <a:pt x="0" y="0"/>
                </a:moveTo>
                <a:lnTo>
                  <a:pt x="9614337" y="0"/>
                </a:lnTo>
                <a:lnTo>
                  <a:pt x="9614337" y="1922867"/>
                </a:lnTo>
                <a:lnTo>
                  <a:pt x="0" y="1922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52302" y="3265512"/>
            <a:ext cx="11334768" cy="308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  <a:spcBef>
                <a:spcPct val="0"/>
              </a:spcBef>
            </a:pPr>
            <a:r>
              <a:rPr lang="en-US" sz="8913" spc="89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8913" spc="89" dirty="0">
                <a:solidFill>
                  <a:srgbClr val="000000"/>
                </a:solidFill>
              </a:rPr>
              <a:t>clinic management system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="" xmlns:a16="http://schemas.microsoft.com/office/drawing/2014/main" id="{CE5CE20D-CE4C-E995-AE29-58845D228C8D}"/>
              </a:ext>
            </a:extLst>
          </p:cNvPr>
          <p:cNvSpPr/>
          <p:nvPr/>
        </p:nvSpPr>
        <p:spPr>
          <a:xfrm>
            <a:off x="152400" y="266700"/>
            <a:ext cx="1915666" cy="1420235"/>
          </a:xfrm>
          <a:custGeom>
            <a:avLst/>
            <a:gdLst/>
            <a:ahLst/>
            <a:cxnLst/>
            <a:rect l="l" t="t" r="r" b="b"/>
            <a:pathLst>
              <a:path w="1915666" h="1420235">
                <a:moveTo>
                  <a:pt x="0" y="0"/>
                </a:moveTo>
                <a:lnTo>
                  <a:pt x="1915666" y="0"/>
                </a:lnTo>
                <a:lnTo>
                  <a:pt x="1915666" y="1420235"/>
                </a:lnTo>
                <a:lnTo>
                  <a:pt x="0" y="14202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429177" flipV="1">
            <a:off x="2325634" y="-28639"/>
            <a:ext cx="7006462" cy="2114678"/>
          </a:xfrm>
          <a:custGeom>
            <a:avLst/>
            <a:gdLst/>
            <a:ahLst/>
            <a:cxnLst/>
            <a:rect l="l" t="t" r="r" b="b"/>
            <a:pathLst>
              <a:path w="7006462" h="2114678">
                <a:moveTo>
                  <a:pt x="0" y="2114678"/>
                </a:moveTo>
                <a:lnTo>
                  <a:pt x="7006462" y="2114678"/>
                </a:lnTo>
                <a:lnTo>
                  <a:pt x="7006462" y="0"/>
                </a:lnTo>
                <a:lnTo>
                  <a:pt x="0" y="0"/>
                </a:lnTo>
                <a:lnTo>
                  <a:pt x="0" y="21146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944946">
            <a:off x="-1431231" y="7790585"/>
            <a:ext cx="7315200" cy="3311791"/>
          </a:xfrm>
          <a:custGeom>
            <a:avLst/>
            <a:gdLst/>
            <a:ahLst/>
            <a:cxnLst/>
            <a:rect l="l" t="t" r="r" b="b"/>
            <a:pathLst>
              <a:path w="7315200" h="3311791">
                <a:moveTo>
                  <a:pt x="0" y="0"/>
                </a:moveTo>
                <a:lnTo>
                  <a:pt x="7315200" y="0"/>
                </a:lnTo>
                <a:lnTo>
                  <a:pt x="7315200" y="3311791"/>
                </a:lnTo>
                <a:lnTo>
                  <a:pt x="0" y="3311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198731" flipH="1" flipV="1">
            <a:off x="14118837" y="-2195998"/>
            <a:ext cx="5315419" cy="5180117"/>
          </a:xfrm>
          <a:custGeom>
            <a:avLst/>
            <a:gdLst/>
            <a:ahLst/>
            <a:cxnLst/>
            <a:rect l="l" t="t" r="r" b="b"/>
            <a:pathLst>
              <a:path w="5315419" h="5180117">
                <a:moveTo>
                  <a:pt x="5315419" y="5180117"/>
                </a:moveTo>
                <a:lnTo>
                  <a:pt x="0" y="5180117"/>
                </a:lnTo>
                <a:lnTo>
                  <a:pt x="0" y="0"/>
                </a:lnTo>
                <a:lnTo>
                  <a:pt x="5315419" y="0"/>
                </a:lnTo>
                <a:lnTo>
                  <a:pt x="5315419" y="518011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436461">
            <a:off x="7844483" y="9064396"/>
            <a:ext cx="8761930" cy="1529355"/>
          </a:xfrm>
          <a:custGeom>
            <a:avLst/>
            <a:gdLst/>
            <a:ahLst/>
            <a:cxnLst/>
            <a:rect l="l" t="t" r="r" b="b"/>
            <a:pathLst>
              <a:path w="8761930" h="1529355">
                <a:moveTo>
                  <a:pt x="0" y="0"/>
                </a:moveTo>
                <a:lnTo>
                  <a:pt x="8761931" y="0"/>
                </a:lnTo>
                <a:lnTo>
                  <a:pt x="8761931" y="1529355"/>
                </a:lnTo>
                <a:lnTo>
                  <a:pt x="0" y="1529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031246-8915-A19B-9F80-05C7133AE2E9}"/>
              </a:ext>
            </a:extLst>
          </p:cNvPr>
          <p:cNvSpPr txBox="1"/>
          <p:nvPr/>
        </p:nvSpPr>
        <p:spPr>
          <a:xfrm>
            <a:off x="10404152" y="3539322"/>
            <a:ext cx="6686888" cy="401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Clinic.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Address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Clinic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JOIN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Department </a:t>
            </a: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Clinic.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Department_ID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Department. 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'Cardiology'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23D4CBE-BD26-521E-7A96-F94EF8752E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964822"/>
            <a:ext cx="5638800" cy="3656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BC3BF0-93D7-5CCF-3839-6B833C7B6A79}"/>
              </a:ext>
            </a:extLst>
          </p:cNvPr>
          <p:cNvSpPr txBox="1"/>
          <p:nvPr/>
        </p:nvSpPr>
        <p:spPr>
          <a:xfrm>
            <a:off x="3505200" y="942524"/>
            <a:ext cx="10798628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43238">
            <a:off x="1755077" y="-479229"/>
            <a:ext cx="7373568" cy="2024380"/>
          </a:xfrm>
          <a:custGeom>
            <a:avLst/>
            <a:gdLst/>
            <a:ahLst/>
            <a:cxnLst/>
            <a:rect l="l" t="t" r="r" b="b"/>
            <a:pathLst>
              <a:path w="7373568" h="2024380">
                <a:moveTo>
                  <a:pt x="0" y="0"/>
                </a:moveTo>
                <a:lnTo>
                  <a:pt x="7373568" y="0"/>
                </a:lnTo>
                <a:lnTo>
                  <a:pt x="7373568" y="2024379"/>
                </a:lnTo>
                <a:lnTo>
                  <a:pt x="0" y="20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333092">
            <a:off x="8642438" y="9519697"/>
            <a:ext cx="7673027" cy="1534605"/>
          </a:xfrm>
          <a:custGeom>
            <a:avLst/>
            <a:gdLst/>
            <a:ahLst/>
            <a:cxnLst/>
            <a:rect l="l" t="t" r="r" b="b"/>
            <a:pathLst>
              <a:path w="7673027" h="1534605">
                <a:moveTo>
                  <a:pt x="0" y="0"/>
                </a:moveTo>
                <a:lnTo>
                  <a:pt x="7673027" y="0"/>
                </a:lnTo>
                <a:lnTo>
                  <a:pt x="7673027" y="1534606"/>
                </a:lnTo>
                <a:lnTo>
                  <a:pt x="0" y="1534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297662">
            <a:off x="14818939" y="-18220"/>
            <a:ext cx="5579869" cy="3358067"/>
          </a:xfrm>
          <a:custGeom>
            <a:avLst/>
            <a:gdLst/>
            <a:ahLst/>
            <a:cxnLst/>
            <a:rect l="l" t="t" r="r" b="b"/>
            <a:pathLst>
              <a:path w="5579869" h="3358067">
                <a:moveTo>
                  <a:pt x="0" y="0"/>
                </a:moveTo>
                <a:lnTo>
                  <a:pt x="5579869" y="0"/>
                </a:lnTo>
                <a:lnTo>
                  <a:pt x="5579869" y="3358067"/>
                </a:lnTo>
                <a:lnTo>
                  <a:pt x="0" y="3358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961367">
            <a:off x="-1137868" y="7130818"/>
            <a:ext cx="3812206" cy="3715168"/>
          </a:xfrm>
          <a:custGeom>
            <a:avLst/>
            <a:gdLst/>
            <a:ahLst/>
            <a:cxnLst/>
            <a:rect l="l" t="t" r="r" b="b"/>
            <a:pathLst>
              <a:path w="3812206" h="3715168">
                <a:moveTo>
                  <a:pt x="0" y="0"/>
                </a:moveTo>
                <a:lnTo>
                  <a:pt x="3812206" y="0"/>
                </a:lnTo>
                <a:lnTo>
                  <a:pt x="3812206" y="3715168"/>
                </a:lnTo>
                <a:lnTo>
                  <a:pt x="0" y="3715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989810C-DEAE-AEE1-D303-639283C977A7}"/>
              </a:ext>
            </a:extLst>
          </p:cNvPr>
          <p:cNvSpPr txBox="1"/>
          <p:nvPr/>
        </p:nvSpPr>
        <p:spPr>
          <a:xfrm>
            <a:off x="3557569" y="985243"/>
            <a:ext cx="11357428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2DA3E17-D715-089F-A5B6-94480E06FFD5}"/>
              </a:ext>
            </a:extLst>
          </p:cNvPr>
          <p:cNvSpPr txBox="1"/>
          <p:nvPr/>
        </p:nvSpPr>
        <p:spPr>
          <a:xfrm>
            <a:off x="771864" y="4071330"/>
            <a:ext cx="8534400" cy="401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AS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Total_Cost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Appointment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Patient_ID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12527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&gt;= DATE_SUB(CURDATE(), INTERVAL </a:t>
            </a:r>
            <a:r>
              <a:rPr lang="en-US" sz="2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YEAR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67397C4-5FDD-451C-83CC-B76B204C45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6397" y="4071330"/>
            <a:ext cx="4038600" cy="29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9529091" flipH="1">
            <a:off x="2699965" y="134074"/>
            <a:ext cx="6431945" cy="1941278"/>
          </a:xfrm>
          <a:custGeom>
            <a:avLst/>
            <a:gdLst/>
            <a:ahLst/>
            <a:cxnLst/>
            <a:rect l="l" t="t" r="r" b="b"/>
            <a:pathLst>
              <a:path w="6431945" h="1941278">
                <a:moveTo>
                  <a:pt x="6431946" y="0"/>
                </a:moveTo>
                <a:lnTo>
                  <a:pt x="0" y="0"/>
                </a:lnTo>
                <a:lnTo>
                  <a:pt x="0" y="1941278"/>
                </a:lnTo>
                <a:lnTo>
                  <a:pt x="6431946" y="1941278"/>
                </a:lnTo>
                <a:lnTo>
                  <a:pt x="64319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418379">
            <a:off x="-1539500" y="7975364"/>
            <a:ext cx="6264274" cy="2836008"/>
          </a:xfrm>
          <a:custGeom>
            <a:avLst/>
            <a:gdLst/>
            <a:ahLst/>
            <a:cxnLst/>
            <a:rect l="l" t="t" r="r" b="b"/>
            <a:pathLst>
              <a:path w="6264274" h="2836008">
                <a:moveTo>
                  <a:pt x="0" y="0"/>
                </a:moveTo>
                <a:lnTo>
                  <a:pt x="6264274" y="0"/>
                </a:lnTo>
                <a:lnTo>
                  <a:pt x="6264274" y="2836007"/>
                </a:lnTo>
                <a:lnTo>
                  <a:pt x="0" y="2836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4851117" y="-916151"/>
            <a:ext cx="4816367" cy="4693768"/>
          </a:xfrm>
          <a:custGeom>
            <a:avLst/>
            <a:gdLst/>
            <a:ahLst/>
            <a:cxnLst/>
            <a:rect l="l" t="t" r="r" b="b"/>
            <a:pathLst>
              <a:path w="4816367" h="4693768">
                <a:moveTo>
                  <a:pt x="4816366" y="4693768"/>
                </a:moveTo>
                <a:lnTo>
                  <a:pt x="0" y="4693768"/>
                </a:lnTo>
                <a:lnTo>
                  <a:pt x="0" y="0"/>
                </a:lnTo>
                <a:lnTo>
                  <a:pt x="4816366" y="0"/>
                </a:lnTo>
                <a:lnTo>
                  <a:pt x="4816366" y="469376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1178148">
            <a:off x="6959298" y="9092773"/>
            <a:ext cx="9462726" cy="1651676"/>
          </a:xfrm>
          <a:custGeom>
            <a:avLst/>
            <a:gdLst/>
            <a:ahLst/>
            <a:cxnLst/>
            <a:rect l="l" t="t" r="r" b="b"/>
            <a:pathLst>
              <a:path w="9462726" h="1651676">
                <a:moveTo>
                  <a:pt x="0" y="0"/>
                </a:moveTo>
                <a:lnTo>
                  <a:pt x="9462726" y="0"/>
                </a:lnTo>
                <a:lnTo>
                  <a:pt x="9462726" y="1651676"/>
                </a:lnTo>
                <a:lnTo>
                  <a:pt x="0" y="1651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9E306FC-EEFD-A6FA-E053-DBD523B63D26}"/>
              </a:ext>
            </a:extLst>
          </p:cNvPr>
          <p:cNvSpPr txBox="1"/>
          <p:nvPr/>
        </p:nvSpPr>
        <p:spPr>
          <a:xfrm>
            <a:off x="11690661" y="4076700"/>
            <a:ext cx="5181600" cy="279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*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Appointment;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F052D62-6B57-00D6-F296-427ED08EB1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37" y="3097461"/>
            <a:ext cx="11150600" cy="6369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9BF7450-50BF-F2D0-C473-A3FE612FF775}"/>
              </a:ext>
            </a:extLst>
          </p:cNvPr>
          <p:cNvSpPr txBox="1"/>
          <p:nvPr/>
        </p:nvSpPr>
        <p:spPr>
          <a:xfrm>
            <a:off x="3809405" y="391975"/>
            <a:ext cx="10472056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8964AA7-FDAA-8C15-5C0E-E21F98148212}"/>
              </a:ext>
            </a:extLst>
          </p:cNvPr>
          <p:cNvSpPr txBox="1"/>
          <p:nvPr/>
        </p:nvSpPr>
        <p:spPr>
          <a:xfrm>
            <a:off x="3810000" y="342900"/>
            <a:ext cx="9144000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AF87993-9385-51F1-69F2-9FC99287DFF5}"/>
              </a:ext>
            </a:extLst>
          </p:cNvPr>
          <p:cNvSpPr txBox="1"/>
          <p:nvPr/>
        </p:nvSpPr>
        <p:spPr>
          <a:xfrm>
            <a:off x="838200" y="3619500"/>
            <a:ext cx="9601200" cy="1740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*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Patient;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E103B73-0141-90B0-3B31-672F750C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3086100"/>
            <a:ext cx="11353800" cy="678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464064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</a:rPr>
              <a:t>delete from  </a:t>
            </a:r>
            <a:r>
              <a:rPr lang="en-US" sz="4800" dirty="0"/>
              <a:t>patient</a:t>
            </a:r>
          </a:p>
          <a:p>
            <a:r>
              <a:rPr lang="en-US" sz="4800" dirty="0">
                <a:solidFill>
                  <a:srgbClr val="7030A0"/>
                </a:solidFill>
              </a:rPr>
              <a:t>where</a:t>
            </a:r>
            <a:r>
              <a:rPr lang="en-US" sz="4800" dirty="0"/>
              <a:t> id =</a:t>
            </a:r>
            <a:r>
              <a:rPr lang="en-US" sz="4800" dirty="0">
                <a:solidFill>
                  <a:srgbClr val="FF0000"/>
                </a:solidFill>
              </a:rPr>
              <a:t>99696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8964AA7-FDAA-8C15-5C0E-E21F98148212}"/>
              </a:ext>
            </a:extLst>
          </p:cNvPr>
          <p:cNvSpPr txBox="1"/>
          <p:nvPr/>
        </p:nvSpPr>
        <p:spPr>
          <a:xfrm>
            <a:off x="3810000" y="342900"/>
            <a:ext cx="9144000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705100"/>
            <a:ext cx="10439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9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66226" flipH="1" flipV="1">
            <a:off x="7180513" y="8547964"/>
            <a:ext cx="9296440" cy="1859288"/>
          </a:xfrm>
          <a:custGeom>
            <a:avLst/>
            <a:gdLst/>
            <a:ahLst/>
            <a:cxnLst/>
            <a:rect l="l" t="t" r="r" b="b"/>
            <a:pathLst>
              <a:path w="9296440" h="1859288">
                <a:moveTo>
                  <a:pt x="9296440" y="1859288"/>
                </a:moveTo>
                <a:lnTo>
                  <a:pt x="0" y="1859288"/>
                </a:lnTo>
                <a:lnTo>
                  <a:pt x="0" y="0"/>
                </a:lnTo>
                <a:lnTo>
                  <a:pt x="9296440" y="0"/>
                </a:lnTo>
                <a:lnTo>
                  <a:pt x="9296440" y="18592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483226">
            <a:off x="1214521" y="-62029"/>
            <a:ext cx="9462726" cy="1651676"/>
          </a:xfrm>
          <a:custGeom>
            <a:avLst/>
            <a:gdLst/>
            <a:ahLst/>
            <a:cxnLst/>
            <a:rect l="l" t="t" r="r" b="b"/>
            <a:pathLst>
              <a:path w="9462726" h="1651676">
                <a:moveTo>
                  <a:pt x="0" y="0"/>
                </a:moveTo>
                <a:lnTo>
                  <a:pt x="9462726" y="0"/>
                </a:lnTo>
                <a:lnTo>
                  <a:pt x="9462726" y="1651675"/>
                </a:lnTo>
                <a:lnTo>
                  <a:pt x="0" y="165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944217" flipH="1" flipV="1">
            <a:off x="-1692835" y="6905746"/>
            <a:ext cx="4828004" cy="4705109"/>
          </a:xfrm>
          <a:custGeom>
            <a:avLst/>
            <a:gdLst/>
            <a:ahLst/>
            <a:cxnLst/>
            <a:rect l="l" t="t" r="r" b="b"/>
            <a:pathLst>
              <a:path w="4828004" h="4705109">
                <a:moveTo>
                  <a:pt x="4828004" y="4705108"/>
                </a:moveTo>
                <a:lnTo>
                  <a:pt x="0" y="4705108"/>
                </a:lnTo>
                <a:lnTo>
                  <a:pt x="0" y="0"/>
                </a:lnTo>
                <a:lnTo>
                  <a:pt x="4828004" y="0"/>
                </a:lnTo>
                <a:lnTo>
                  <a:pt x="4828004" y="470510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52228">
            <a:off x="13996152" y="-225446"/>
            <a:ext cx="5978197" cy="3597788"/>
          </a:xfrm>
          <a:custGeom>
            <a:avLst/>
            <a:gdLst/>
            <a:ahLst/>
            <a:cxnLst/>
            <a:rect l="l" t="t" r="r" b="b"/>
            <a:pathLst>
              <a:path w="5978197" h="3597788">
                <a:moveTo>
                  <a:pt x="0" y="0"/>
                </a:moveTo>
                <a:lnTo>
                  <a:pt x="5978197" y="0"/>
                </a:lnTo>
                <a:lnTo>
                  <a:pt x="5978197" y="3597788"/>
                </a:lnTo>
                <a:lnTo>
                  <a:pt x="0" y="359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FD17980-D88F-906F-7034-77FD22B10D05}"/>
              </a:ext>
            </a:extLst>
          </p:cNvPr>
          <p:cNvSpPr txBox="1"/>
          <p:nvPr/>
        </p:nvSpPr>
        <p:spPr>
          <a:xfrm>
            <a:off x="10534514" y="3732607"/>
            <a:ext cx="629058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Doctor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name=</a:t>
            </a:r>
            <a:r>
              <a:rPr lang="en-US" sz="4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'Dr. </a:t>
            </a:r>
            <a:r>
              <a:rPr lang="en-US" sz="48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Israa</a:t>
            </a:r>
            <a:r>
              <a:rPr lang="en-US" sz="4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3CFDAA7-2687-576C-775C-6F9ECA40B7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081630"/>
            <a:ext cx="9505047" cy="33030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89745F-D031-8626-FEC4-DCDFF11BCE72}"/>
              </a:ext>
            </a:extLst>
          </p:cNvPr>
          <p:cNvSpPr txBox="1"/>
          <p:nvPr/>
        </p:nvSpPr>
        <p:spPr>
          <a:xfrm>
            <a:off x="2841096" y="1149113"/>
            <a:ext cx="11488056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82E018-A9D1-24A0-AF26-1A83B809C7AF}"/>
              </a:ext>
            </a:extLst>
          </p:cNvPr>
          <p:cNvSpPr txBox="1"/>
          <p:nvPr/>
        </p:nvSpPr>
        <p:spPr>
          <a:xfrm>
            <a:off x="1066800" y="4000500"/>
            <a:ext cx="5867400" cy="206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Address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Doctor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Address </a:t>
            </a: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LIKE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'% New York, US'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18A6F0A-08D1-FA27-DC6D-618630B3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3009900"/>
            <a:ext cx="44958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58C51A5-920B-FAA0-C9B9-1E309B71D8AE}"/>
              </a:ext>
            </a:extLst>
          </p:cNvPr>
          <p:cNvSpPr txBox="1"/>
          <p:nvPr/>
        </p:nvSpPr>
        <p:spPr>
          <a:xfrm>
            <a:off x="914400" y="7505699"/>
            <a:ext cx="5562600" cy="206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Address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Doctor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Address </a:t>
            </a: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LIKE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'% Hawaii, %'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EE35257-E47B-47B8-9FA1-F8F6956D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6667500"/>
            <a:ext cx="44958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D2B8F9-CDDB-F9A7-FEAD-57876FDDB39D}"/>
              </a:ext>
            </a:extLst>
          </p:cNvPr>
          <p:cNvSpPr txBox="1"/>
          <p:nvPr/>
        </p:nvSpPr>
        <p:spPr>
          <a:xfrm>
            <a:off x="4029529" y="341477"/>
            <a:ext cx="9144000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D56767-0A04-1014-4877-141635C2E606}"/>
              </a:ext>
            </a:extLst>
          </p:cNvPr>
          <p:cNvSpPr txBox="1"/>
          <p:nvPr/>
        </p:nvSpPr>
        <p:spPr>
          <a:xfrm>
            <a:off x="381000" y="3848100"/>
            <a:ext cx="9144000" cy="222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Doctor. 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name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Doctor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JOIN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Department </a:t>
            </a: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Doctor.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Department_ID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Department.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Department.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9;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BCD620B-73D6-FCF0-B621-FF88CED0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0" y="4152900"/>
            <a:ext cx="2590800" cy="2223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85A0331-ECC3-CBB6-352F-42ECE8CCFC41}"/>
              </a:ext>
            </a:extLst>
          </p:cNvPr>
          <p:cNvSpPr txBox="1"/>
          <p:nvPr/>
        </p:nvSpPr>
        <p:spPr>
          <a:xfrm>
            <a:off x="381000" y="6896100"/>
            <a:ext cx="7010400" cy="2521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Appointment_ID,Status,Patient_Diagnosis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Appointment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Status=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'Postponed'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39616A7-D1CA-C1AB-35D0-B094C8A8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7048500"/>
            <a:ext cx="5526391" cy="2743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1F939C-7A9B-050D-35EB-64358AF8C066}"/>
              </a:ext>
            </a:extLst>
          </p:cNvPr>
          <p:cNvSpPr txBox="1"/>
          <p:nvPr/>
        </p:nvSpPr>
        <p:spPr>
          <a:xfrm>
            <a:off x="3886200" y="767552"/>
            <a:ext cx="9144000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2541FE-AE2F-3CCC-AA34-11BE2EFC485C}"/>
              </a:ext>
            </a:extLst>
          </p:cNvPr>
          <p:cNvSpPr txBox="1"/>
          <p:nvPr/>
        </p:nvSpPr>
        <p:spPr>
          <a:xfrm>
            <a:off x="533400" y="4305300"/>
            <a:ext cx="9144000" cy="1096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(Cost) As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Maximum_Cost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BB08462-8119-8713-ABF3-7C0E066E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0" y="3695700"/>
            <a:ext cx="3886200" cy="1904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573E296-EA71-5F07-F120-2F4D250229A0}"/>
              </a:ext>
            </a:extLst>
          </p:cNvPr>
          <p:cNvSpPr txBox="1"/>
          <p:nvPr/>
        </p:nvSpPr>
        <p:spPr>
          <a:xfrm>
            <a:off x="533400" y="7810500"/>
            <a:ext cx="9144000" cy="1096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(Cost)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Minimum_Cost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Appointment;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FE992BF-A5E2-F7F8-067B-67C9F880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7200900"/>
            <a:ext cx="3886200" cy="1904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32C7C5-7DF7-C5CE-2885-CFC2B1A5150A}"/>
              </a:ext>
            </a:extLst>
          </p:cNvPr>
          <p:cNvSpPr txBox="1"/>
          <p:nvPr/>
        </p:nvSpPr>
        <p:spPr>
          <a:xfrm>
            <a:off x="4267200" y="761287"/>
            <a:ext cx="9144000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D1C11F-1BC0-B7A3-8E57-67A8FDA4346A}"/>
              </a:ext>
            </a:extLst>
          </p:cNvPr>
          <p:cNvSpPr txBox="1"/>
          <p:nvPr/>
        </p:nvSpPr>
        <p:spPr>
          <a:xfrm>
            <a:off x="381000" y="4305300"/>
            <a:ext cx="9829800" cy="483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Doctor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Phone_Number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4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'555-999-8888'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 = </a:t>
            </a:r>
            <a:r>
              <a:rPr lang="en-US" sz="48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12523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*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Doctor;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DDC3E78-A1E5-A816-B6D4-7CD70B54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2857500"/>
            <a:ext cx="8305800" cy="693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D990BED-7F97-9832-8EB1-6C9547620DB9}"/>
              </a:ext>
            </a:extLst>
          </p:cNvPr>
          <p:cNvSpPr txBox="1"/>
          <p:nvPr/>
        </p:nvSpPr>
        <p:spPr>
          <a:xfrm>
            <a:off x="3962400" y="419100"/>
            <a:ext cx="9144000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41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264030">
            <a:off x="7181077" y="9062339"/>
            <a:ext cx="9296440" cy="1859288"/>
          </a:xfrm>
          <a:custGeom>
            <a:avLst/>
            <a:gdLst/>
            <a:ahLst/>
            <a:cxnLst/>
            <a:rect l="l" t="t" r="r" b="b"/>
            <a:pathLst>
              <a:path w="9296440" h="1859288">
                <a:moveTo>
                  <a:pt x="0" y="0"/>
                </a:moveTo>
                <a:lnTo>
                  <a:pt x="9296441" y="0"/>
                </a:lnTo>
                <a:lnTo>
                  <a:pt x="9296441" y="1859288"/>
                </a:lnTo>
                <a:lnTo>
                  <a:pt x="0" y="185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681477" flipH="1" flipV="1">
            <a:off x="14692408" y="-6487"/>
            <a:ext cx="5443897" cy="5305325"/>
          </a:xfrm>
          <a:custGeom>
            <a:avLst/>
            <a:gdLst/>
            <a:ahLst/>
            <a:cxnLst/>
            <a:rect l="l" t="t" r="r" b="b"/>
            <a:pathLst>
              <a:path w="5443897" h="5305325">
                <a:moveTo>
                  <a:pt x="5443897" y="5305325"/>
                </a:moveTo>
                <a:lnTo>
                  <a:pt x="0" y="5305325"/>
                </a:lnTo>
                <a:lnTo>
                  <a:pt x="0" y="0"/>
                </a:lnTo>
                <a:lnTo>
                  <a:pt x="5443897" y="0"/>
                </a:lnTo>
                <a:lnTo>
                  <a:pt x="5443897" y="530532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573124" flipV="1">
            <a:off x="2310304" y="-21396"/>
            <a:ext cx="6997027" cy="2111830"/>
          </a:xfrm>
          <a:custGeom>
            <a:avLst/>
            <a:gdLst/>
            <a:ahLst/>
            <a:cxnLst/>
            <a:rect l="l" t="t" r="r" b="b"/>
            <a:pathLst>
              <a:path w="6997027" h="2111830">
                <a:moveTo>
                  <a:pt x="0" y="2111829"/>
                </a:moveTo>
                <a:lnTo>
                  <a:pt x="6997027" y="2111829"/>
                </a:lnTo>
                <a:lnTo>
                  <a:pt x="6997027" y="0"/>
                </a:lnTo>
                <a:lnTo>
                  <a:pt x="0" y="0"/>
                </a:lnTo>
                <a:lnTo>
                  <a:pt x="0" y="211182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944946">
            <a:off x="-1032331" y="7908527"/>
            <a:ext cx="7315200" cy="3311791"/>
          </a:xfrm>
          <a:custGeom>
            <a:avLst/>
            <a:gdLst/>
            <a:ahLst/>
            <a:cxnLst/>
            <a:rect l="l" t="t" r="r" b="b"/>
            <a:pathLst>
              <a:path w="7315200" h="3311791">
                <a:moveTo>
                  <a:pt x="0" y="0"/>
                </a:moveTo>
                <a:lnTo>
                  <a:pt x="7315200" y="0"/>
                </a:lnTo>
                <a:lnTo>
                  <a:pt x="7315200" y="3311790"/>
                </a:lnTo>
                <a:lnTo>
                  <a:pt x="0" y="3311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562600" y="1562100"/>
            <a:ext cx="7894920" cy="121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0"/>
              </a:lnSpc>
            </a:pPr>
            <a:r>
              <a:rPr lang="en-US" sz="9600" b="1" i="0" u="none" strike="noStrike" dirty="0">
                <a:solidFill>
                  <a:srgbClr val="191919"/>
                </a:solidFill>
                <a:effectLst/>
                <a:latin typeface="+mj-lt"/>
              </a:rPr>
              <a:t>Team</a:t>
            </a:r>
            <a:r>
              <a:rPr lang="en-US" sz="9600" b="1" i="0" u="none" strike="noStrike" dirty="0">
                <a:solidFill>
                  <a:srgbClr val="191919"/>
                </a:solidFill>
                <a:effectLst/>
                <a:latin typeface="EB Garamond" panose="00000500000000000000" pitchFamily="2" charset="0"/>
              </a:rPr>
              <a:t> names</a:t>
            </a:r>
            <a:endParaRPr lang="en-US" sz="9600" spc="80" dirty="0">
              <a:solidFill>
                <a:srgbClr val="001D73"/>
              </a:solidFill>
              <a:latin typeface="Open Sauce Bold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20DA3A17-BD42-C7C2-C7BB-3062E7C5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70066"/>
              </p:ext>
            </p:extLst>
          </p:nvPr>
        </p:nvGraphicFramePr>
        <p:xfrm>
          <a:off x="2923308" y="3810000"/>
          <a:ext cx="12164292" cy="4786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2146">
                  <a:extLst>
                    <a:ext uri="{9D8B030D-6E8A-4147-A177-3AD203B41FA5}">
                      <a16:colId xmlns="" xmlns:a16="http://schemas.microsoft.com/office/drawing/2014/main" val="2728965648"/>
                    </a:ext>
                  </a:extLst>
                </a:gridCol>
                <a:gridCol w="6082146">
                  <a:extLst>
                    <a:ext uri="{9D8B030D-6E8A-4147-A177-3AD203B41FA5}">
                      <a16:colId xmlns="" xmlns:a16="http://schemas.microsoft.com/office/drawing/2014/main" val="3074824840"/>
                    </a:ext>
                  </a:extLst>
                </a:gridCol>
              </a:tblGrid>
              <a:tr h="1196615">
                <a:tc>
                  <a:txBody>
                    <a:bodyPr/>
                    <a:lstStyle/>
                    <a:p>
                      <a:r>
                        <a:rPr lang="en-US" sz="2700" b="1" kern="1200" dirty="0" err="1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Sohair</a:t>
                      </a:r>
                      <a:r>
                        <a:rPr lang="en-US" sz="2700" b="1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Ashraf</a:t>
                      </a:r>
                      <a:endParaRPr lang="en-US" sz="2700" b="1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221001867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0096191"/>
                  </a:ext>
                </a:extLst>
              </a:tr>
              <a:tr h="1196615">
                <a:tc>
                  <a:txBody>
                    <a:bodyPr/>
                    <a:lstStyle/>
                    <a:p>
                      <a:r>
                        <a:rPr lang="en-US" sz="27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menna</a:t>
                      </a:r>
                      <a:r>
                        <a:rPr lang="en-US" sz="2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mosed</a:t>
                      </a:r>
                      <a:r>
                        <a:rPr lang="en-US" sz="2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221001273</a:t>
                      </a:r>
                      <a:endParaRPr lang="en-US" sz="3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120059"/>
                  </a:ext>
                </a:extLst>
              </a:tr>
              <a:tr h="1196615">
                <a:tc>
                  <a:txBody>
                    <a:bodyPr/>
                    <a:lstStyle/>
                    <a:p>
                      <a:r>
                        <a:rPr lang="en-US" sz="27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Nermeen</a:t>
                      </a:r>
                      <a:r>
                        <a:rPr lang="en-US" sz="2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Hanea</a:t>
                      </a:r>
                      <a:r>
                        <a:rPr lang="en-US" sz="2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Ali </a:t>
                      </a:r>
                      <a:endParaRPr lang="en-US" sz="27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221002201</a:t>
                      </a:r>
                      <a:endParaRPr lang="en-US" sz="2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6031972"/>
                  </a:ext>
                </a:extLst>
              </a:tr>
              <a:tr h="1196615">
                <a:tc>
                  <a:txBody>
                    <a:bodyPr/>
                    <a:lstStyle/>
                    <a:p>
                      <a:r>
                        <a:rPr lang="en-US" sz="27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mohammed</a:t>
                      </a:r>
                      <a:r>
                        <a:rPr lang="en-US" sz="2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sayed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231002190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4637133"/>
                  </a:ext>
                </a:extLst>
              </a:tr>
            </a:tbl>
          </a:graphicData>
        </a:graphic>
      </p:graphicFrame>
      <p:sp>
        <p:nvSpPr>
          <p:cNvPr id="13" name="Freeform 3">
            <a:extLst>
              <a:ext uri="{FF2B5EF4-FFF2-40B4-BE49-F238E27FC236}">
                <a16:creationId xmlns="" xmlns:a16="http://schemas.microsoft.com/office/drawing/2014/main" id="{E7473673-F9D1-DCD3-9C19-DBE808FD670E}"/>
              </a:ext>
            </a:extLst>
          </p:cNvPr>
          <p:cNvSpPr/>
          <p:nvPr/>
        </p:nvSpPr>
        <p:spPr>
          <a:xfrm>
            <a:off x="152400" y="266700"/>
            <a:ext cx="1915666" cy="1420235"/>
          </a:xfrm>
          <a:custGeom>
            <a:avLst/>
            <a:gdLst/>
            <a:ahLst/>
            <a:cxnLst/>
            <a:rect l="l" t="t" r="r" b="b"/>
            <a:pathLst>
              <a:path w="1915666" h="1420235">
                <a:moveTo>
                  <a:pt x="0" y="0"/>
                </a:moveTo>
                <a:lnTo>
                  <a:pt x="1915666" y="0"/>
                </a:lnTo>
                <a:lnTo>
                  <a:pt x="1915666" y="1420235"/>
                </a:lnTo>
                <a:lnTo>
                  <a:pt x="0" y="14202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BA4A12B-D61C-5887-0C11-8A1A38369AFD}"/>
              </a:ext>
            </a:extLst>
          </p:cNvPr>
          <p:cNvSpPr txBox="1"/>
          <p:nvPr/>
        </p:nvSpPr>
        <p:spPr>
          <a:xfrm>
            <a:off x="647700" y="4991100"/>
            <a:ext cx="6781800" cy="3048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*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Doctor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name </a:t>
            </a:r>
            <a:r>
              <a:rPr lang="en-US" sz="4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asc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CB2D876-E25C-509D-292A-F4B3D1B4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3009900"/>
            <a:ext cx="10020300" cy="678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719A07A-A36C-221F-5030-94C83D96A95A}"/>
              </a:ext>
            </a:extLst>
          </p:cNvPr>
          <p:cNvSpPr txBox="1"/>
          <p:nvPr/>
        </p:nvSpPr>
        <p:spPr>
          <a:xfrm>
            <a:off x="4038600" y="571500"/>
            <a:ext cx="9144000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7D52A6F-1EFE-054C-B4F9-159A11433ECF}"/>
              </a:ext>
            </a:extLst>
          </p:cNvPr>
          <p:cNvSpPr txBox="1"/>
          <p:nvPr/>
        </p:nvSpPr>
        <p:spPr>
          <a:xfrm>
            <a:off x="5715000" y="42291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832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69136" flipH="1">
            <a:off x="-2197096" y="6000908"/>
            <a:ext cx="6495995" cy="1783446"/>
          </a:xfrm>
          <a:custGeom>
            <a:avLst/>
            <a:gdLst/>
            <a:ahLst/>
            <a:cxnLst/>
            <a:rect l="l" t="t" r="r" b="b"/>
            <a:pathLst>
              <a:path w="6495995" h="1783446">
                <a:moveTo>
                  <a:pt x="6495995" y="0"/>
                </a:moveTo>
                <a:lnTo>
                  <a:pt x="0" y="0"/>
                </a:lnTo>
                <a:lnTo>
                  <a:pt x="0" y="1783446"/>
                </a:lnTo>
                <a:lnTo>
                  <a:pt x="6495995" y="1783446"/>
                </a:lnTo>
                <a:lnTo>
                  <a:pt x="64959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755628">
            <a:off x="16098607" y="6384387"/>
            <a:ext cx="4831076" cy="2907429"/>
          </a:xfrm>
          <a:custGeom>
            <a:avLst/>
            <a:gdLst/>
            <a:ahLst/>
            <a:cxnLst/>
            <a:rect l="l" t="t" r="r" b="b"/>
            <a:pathLst>
              <a:path w="4831076" h="2907429">
                <a:moveTo>
                  <a:pt x="0" y="0"/>
                </a:moveTo>
                <a:lnTo>
                  <a:pt x="4831076" y="0"/>
                </a:lnTo>
                <a:lnTo>
                  <a:pt x="4831076" y="2907429"/>
                </a:lnTo>
                <a:lnTo>
                  <a:pt x="0" y="2907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483226">
            <a:off x="9250613" y="9667670"/>
            <a:ext cx="7096491" cy="1238660"/>
          </a:xfrm>
          <a:custGeom>
            <a:avLst/>
            <a:gdLst/>
            <a:ahLst/>
            <a:cxnLst/>
            <a:rect l="l" t="t" r="r" b="b"/>
            <a:pathLst>
              <a:path w="7096491" h="1238660">
                <a:moveTo>
                  <a:pt x="0" y="0"/>
                </a:moveTo>
                <a:lnTo>
                  <a:pt x="7096491" y="0"/>
                </a:lnTo>
                <a:lnTo>
                  <a:pt x="7096491" y="1238660"/>
                </a:lnTo>
                <a:lnTo>
                  <a:pt x="0" y="1238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856873" flipH="1" flipV="1">
            <a:off x="-405507" y="8432271"/>
            <a:ext cx="4758394" cy="4637271"/>
          </a:xfrm>
          <a:custGeom>
            <a:avLst/>
            <a:gdLst/>
            <a:ahLst/>
            <a:cxnLst/>
            <a:rect l="l" t="t" r="r" b="b"/>
            <a:pathLst>
              <a:path w="4758394" h="4637271">
                <a:moveTo>
                  <a:pt x="4758394" y="4637271"/>
                </a:moveTo>
                <a:lnTo>
                  <a:pt x="0" y="4637271"/>
                </a:lnTo>
                <a:lnTo>
                  <a:pt x="0" y="0"/>
                </a:lnTo>
                <a:lnTo>
                  <a:pt x="4758394" y="0"/>
                </a:lnTo>
                <a:lnTo>
                  <a:pt x="4758394" y="463727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7FDAA3-F00E-13FB-C495-2738BA14B83C}"/>
              </a:ext>
            </a:extLst>
          </p:cNvPr>
          <p:cNvSpPr txBox="1"/>
          <p:nvPr/>
        </p:nvSpPr>
        <p:spPr>
          <a:xfrm>
            <a:off x="5621079" y="571500"/>
            <a:ext cx="7391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Business Rules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82F7867-4002-0EC3-1B12-A8631F49043F}"/>
              </a:ext>
            </a:extLst>
          </p:cNvPr>
          <p:cNvSpPr txBox="1"/>
          <p:nvPr/>
        </p:nvSpPr>
        <p:spPr>
          <a:xfrm>
            <a:off x="736481" y="2218810"/>
            <a:ext cx="8630979" cy="6945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</a:t>
            </a:r>
            <a:r>
              <a:rPr lang="en-US" sz="36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Department-Clinic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clinic belongs to only one Department.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Department can have Multiple Clinics.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Participation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Mandatory on both sides.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Explanation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Every Department must be associated with at least one clinic, a clinic must be associated with one department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116135">
            <a:off x="551207" y="-527934"/>
            <a:ext cx="7646605" cy="2099341"/>
          </a:xfrm>
          <a:custGeom>
            <a:avLst/>
            <a:gdLst/>
            <a:ahLst/>
            <a:cxnLst/>
            <a:rect l="l" t="t" r="r" b="b"/>
            <a:pathLst>
              <a:path w="7646605" h="2099341">
                <a:moveTo>
                  <a:pt x="0" y="0"/>
                </a:moveTo>
                <a:lnTo>
                  <a:pt x="7646605" y="0"/>
                </a:lnTo>
                <a:lnTo>
                  <a:pt x="7646605" y="2099341"/>
                </a:lnTo>
                <a:lnTo>
                  <a:pt x="0" y="2099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8100000" flipH="1" flipV="1">
            <a:off x="-1366258" y="6072099"/>
            <a:ext cx="5160905" cy="5029537"/>
          </a:xfrm>
          <a:custGeom>
            <a:avLst/>
            <a:gdLst/>
            <a:ahLst/>
            <a:cxnLst/>
            <a:rect l="l" t="t" r="r" b="b"/>
            <a:pathLst>
              <a:path w="5160905" h="5029537">
                <a:moveTo>
                  <a:pt x="5160905" y="5029537"/>
                </a:moveTo>
                <a:lnTo>
                  <a:pt x="0" y="5029537"/>
                </a:lnTo>
                <a:lnTo>
                  <a:pt x="0" y="0"/>
                </a:lnTo>
                <a:lnTo>
                  <a:pt x="5160905" y="0"/>
                </a:lnTo>
                <a:lnTo>
                  <a:pt x="5160905" y="502953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9665224">
            <a:off x="8435098" y="9315612"/>
            <a:ext cx="9296440" cy="1859288"/>
          </a:xfrm>
          <a:custGeom>
            <a:avLst/>
            <a:gdLst/>
            <a:ahLst/>
            <a:cxnLst/>
            <a:rect l="l" t="t" r="r" b="b"/>
            <a:pathLst>
              <a:path w="9296440" h="1859288">
                <a:moveTo>
                  <a:pt x="0" y="0"/>
                </a:moveTo>
                <a:lnTo>
                  <a:pt x="9296441" y="0"/>
                </a:lnTo>
                <a:lnTo>
                  <a:pt x="9296441" y="1859288"/>
                </a:lnTo>
                <a:lnTo>
                  <a:pt x="0" y="1859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75959">
            <a:off x="14195754" y="-347807"/>
            <a:ext cx="6227065" cy="2819162"/>
          </a:xfrm>
          <a:custGeom>
            <a:avLst/>
            <a:gdLst/>
            <a:ahLst/>
            <a:cxnLst/>
            <a:rect l="l" t="t" r="r" b="b"/>
            <a:pathLst>
              <a:path w="6227065" h="2819162">
                <a:moveTo>
                  <a:pt x="0" y="0"/>
                </a:moveTo>
                <a:lnTo>
                  <a:pt x="6227065" y="0"/>
                </a:lnTo>
                <a:lnTo>
                  <a:pt x="6227065" y="2819162"/>
                </a:lnTo>
                <a:lnTo>
                  <a:pt x="0" y="2819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AA2B10-66AE-3587-3EF5-9C0AF2D0A316}"/>
              </a:ext>
            </a:extLst>
          </p:cNvPr>
          <p:cNvSpPr txBox="1"/>
          <p:nvPr/>
        </p:nvSpPr>
        <p:spPr>
          <a:xfrm>
            <a:off x="416110" y="2736190"/>
            <a:ext cx="8194490" cy="639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(2)Doctors-Department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Department has many Doctors.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Doctor works in one Department.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Participation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optional on the Department side and Mandatory on the Doctor Side.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Explanation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 Department may have multiple Doctors working under it, but a department can have no Doctors For example: if it is a new Department yet to hire Staff.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5D8DBF-B8FD-F857-3EC2-5414BDCB62FC}"/>
              </a:ext>
            </a:extLst>
          </p:cNvPr>
          <p:cNvSpPr txBox="1"/>
          <p:nvPr/>
        </p:nvSpPr>
        <p:spPr>
          <a:xfrm>
            <a:off x="5105400" y="751031"/>
            <a:ext cx="11512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Business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 rot="9413740">
            <a:off x="10122336" y="9056160"/>
            <a:ext cx="7845084" cy="1569017"/>
          </a:xfrm>
          <a:custGeom>
            <a:avLst/>
            <a:gdLst/>
            <a:ahLst/>
            <a:cxnLst/>
            <a:rect l="l" t="t" r="r" b="b"/>
            <a:pathLst>
              <a:path w="7845084" h="1569017">
                <a:moveTo>
                  <a:pt x="0" y="0"/>
                </a:moveTo>
                <a:lnTo>
                  <a:pt x="7845084" y="0"/>
                </a:lnTo>
                <a:lnTo>
                  <a:pt x="7845084" y="1569017"/>
                </a:lnTo>
                <a:lnTo>
                  <a:pt x="0" y="1569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9882612">
            <a:off x="-1825300" y="7559698"/>
            <a:ext cx="5716016" cy="3440002"/>
          </a:xfrm>
          <a:custGeom>
            <a:avLst/>
            <a:gdLst/>
            <a:ahLst/>
            <a:cxnLst/>
            <a:rect l="l" t="t" r="r" b="b"/>
            <a:pathLst>
              <a:path w="5716016" h="3440002">
                <a:moveTo>
                  <a:pt x="0" y="0"/>
                </a:moveTo>
                <a:lnTo>
                  <a:pt x="5716016" y="0"/>
                </a:lnTo>
                <a:lnTo>
                  <a:pt x="5716016" y="3440002"/>
                </a:lnTo>
                <a:lnTo>
                  <a:pt x="0" y="3440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4392672">
            <a:off x="14978811" y="337404"/>
            <a:ext cx="4560977" cy="4444880"/>
          </a:xfrm>
          <a:custGeom>
            <a:avLst/>
            <a:gdLst/>
            <a:ahLst/>
            <a:cxnLst/>
            <a:rect l="l" t="t" r="r" b="b"/>
            <a:pathLst>
              <a:path w="4560977" h="4444880">
                <a:moveTo>
                  <a:pt x="0" y="0"/>
                </a:moveTo>
                <a:lnTo>
                  <a:pt x="4560978" y="0"/>
                </a:lnTo>
                <a:lnTo>
                  <a:pt x="4560978" y="4444880"/>
                </a:lnTo>
                <a:lnTo>
                  <a:pt x="0" y="4444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370719">
            <a:off x="1051399" y="81043"/>
            <a:ext cx="8293100" cy="1447523"/>
          </a:xfrm>
          <a:custGeom>
            <a:avLst/>
            <a:gdLst/>
            <a:ahLst/>
            <a:cxnLst/>
            <a:rect l="l" t="t" r="r" b="b"/>
            <a:pathLst>
              <a:path w="8293100" h="1447523">
                <a:moveTo>
                  <a:pt x="0" y="0"/>
                </a:moveTo>
                <a:lnTo>
                  <a:pt x="8293100" y="0"/>
                </a:lnTo>
                <a:lnTo>
                  <a:pt x="8293100" y="1447523"/>
                </a:lnTo>
                <a:lnTo>
                  <a:pt x="0" y="1447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12B7931-B4FD-CA9F-6D2F-DF060E109138}"/>
              </a:ext>
            </a:extLst>
          </p:cNvPr>
          <p:cNvSpPr txBox="1"/>
          <p:nvPr/>
        </p:nvSpPr>
        <p:spPr>
          <a:xfrm>
            <a:off x="5486400" y="797934"/>
            <a:ext cx="11122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Business Rules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8530219-EF4A-72E2-9D70-61CF73BEA652}"/>
              </a:ext>
            </a:extLst>
          </p:cNvPr>
          <p:cNvSpPr txBox="1"/>
          <p:nvPr/>
        </p:nvSpPr>
        <p:spPr>
          <a:xfrm>
            <a:off x="395514" y="3081668"/>
            <a:ext cx="8763000" cy="639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(3) Appointment-Doctor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Appointment is associated with exactly one doctor To Treat the Patient.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Doctor Can Have Multiple appointments with Different Patients.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Participation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Mandatory For Doctor and Appointment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Explanation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Every doctor must have appointments Scheduled, but An appointment Cannot exist without being associated with a doctor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1614282">
            <a:off x="2475022" y="-529282"/>
            <a:ext cx="6709939" cy="2025182"/>
          </a:xfrm>
          <a:custGeom>
            <a:avLst/>
            <a:gdLst/>
            <a:ahLst/>
            <a:cxnLst/>
            <a:rect l="l" t="t" r="r" b="b"/>
            <a:pathLst>
              <a:path w="6709939" h="2025182">
                <a:moveTo>
                  <a:pt x="0" y="0"/>
                </a:moveTo>
                <a:lnTo>
                  <a:pt x="6709939" y="0"/>
                </a:lnTo>
                <a:lnTo>
                  <a:pt x="6709939" y="2025181"/>
                </a:lnTo>
                <a:lnTo>
                  <a:pt x="0" y="2025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032557">
            <a:off x="14892710" y="-1525118"/>
            <a:ext cx="5766191" cy="2610512"/>
          </a:xfrm>
          <a:custGeom>
            <a:avLst/>
            <a:gdLst/>
            <a:ahLst/>
            <a:cxnLst/>
            <a:rect l="l" t="t" r="r" b="b"/>
            <a:pathLst>
              <a:path w="5766191" h="2610512">
                <a:moveTo>
                  <a:pt x="0" y="0"/>
                </a:moveTo>
                <a:lnTo>
                  <a:pt x="5766190" y="0"/>
                </a:lnTo>
                <a:lnTo>
                  <a:pt x="5766190" y="2610512"/>
                </a:lnTo>
                <a:lnTo>
                  <a:pt x="0" y="2610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8808121" flipH="1" flipV="1">
            <a:off x="-576306" y="7050517"/>
            <a:ext cx="5315419" cy="5180117"/>
          </a:xfrm>
          <a:custGeom>
            <a:avLst/>
            <a:gdLst/>
            <a:ahLst/>
            <a:cxnLst/>
            <a:rect l="l" t="t" r="r" b="b"/>
            <a:pathLst>
              <a:path w="5315419" h="5180117">
                <a:moveTo>
                  <a:pt x="5315419" y="5180117"/>
                </a:moveTo>
                <a:lnTo>
                  <a:pt x="0" y="5180117"/>
                </a:lnTo>
                <a:lnTo>
                  <a:pt x="0" y="0"/>
                </a:lnTo>
                <a:lnTo>
                  <a:pt x="5315419" y="0"/>
                </a:lnTo>
                <a:lnTo>
                  <a:pt x="5315419" y="518011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587638">
            <a:off x="8330611" y="9132788"/>
            <a:ext cx="8624084" cy="1505295"/>
          </a:xfrm>
          <a:custGeom>
            <a:avLst/>
            <a:gdLst/>
            <a:ahLst/>
            <a:cxnLst/>
            <a:rect l="l" t="t" r="r" b="b"/>
            <a:pathLst>
              <a:path w="8624084" h="1505295">
                <a:moveTo>
                  <a:pt x="0" y="0"/>
                </a:moveTo>
                <a:lnTo>
                  <a:pt x="8624083" y="0"/>
                </a:lnTo>
                <a:lnTo>
                  <a:pt x="8624083" y="1505295"/>
                </a:lnTo>
                <a:lnTo>
                  <a:pt x="0" y="15052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6BDA38-930F-8073-6F7E-73C02B7F272A}"/>
              </a:ext>
            </a:extLst>
          </p:cNvPr>
          <p:cNvSpPr txBox="1"/>
          <p:nvPr/>
        </p:nvSpPr>
        <p:spPr>
          <a:xfrm>
            <a:off x="838200" y="2847611"/>
            <a:ext cx="8077200" cy="703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(4)Patient-Appointment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Appointment is associated with exactly one Patient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Patient can have Multiple appointments over time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Participation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Mandatory For Patient and Appointment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Explanation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Every appointment must be associated with a Patient, and each Patient can have only one appointment at a time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2D672D-FD07-49F1-B292-5536C5BC2D7D}"/>
              </a:ext>
            </a:extLst>
          </p:cNvPr>
          <p:cNvSpPr txBox="1"/>
          <p:nvPr/>
        </p:nvSpPr>
        <p:spPr>
          <a:xfrm>
            <a:off x="5257800" y="800100"/>
            <a:ext cx="112340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Business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58517">
            <a:off x="329977" y="-271423"/>
            <a:ext cx="9296440" cy="1859288"/>
          </a:xfrm>
          <a:custGeom>
            <a:avLst/>
            <a:gdLst/>
            <a:ahLst/>
            <a:cxnLst/>
            <a:rect l="l" t="t" r="r" b="b"/>
            <a:pathLst>
              <a:path w="9296440" h="1859288">
                <a:moveTo>
                  <a:pt x="0" y="0"/>
                </a:moveTo>
                <a:lnTo>
                  <a:pt x="9296441" y="0"/>
                </a:lnTo>
                <a:lnTo>
                  <a:pt x="9296441" y="1859288"/>
                </a:lnTo>
                <a:lnTo>
                  <a:pt x="0" y="185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172200" y="849092"/>
            <a:ext cx="9238177" cy="63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8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ERD Diagram</a:t>
            </a:r>
            <a:endParaRPr lang="en-US" sz="8000" spc="29" dirty="0">
              <a:solidFill>
                <a:schemeClr val="tx2"/>
              </a:solidFill>
              <a:latin typeface="Open Sauce"/>
            </a:endParaRPr>
          </a:p>
        </p:txBody>
      </p:sp>
      <p:sp>
        <p:nvSpPr>
          <p:cNvPr id="5" name="Freeform 5"/>
          <p:cNvSpPr/>
          <p:nvPr/>
        </p:nvSpPr>
        <p:spPr>
          <a:xfrm rot="9339433" flipV="1">
            <a:off x="8279475" y="8827563"/>
            <a:ext cx="8173375" cy="2243963"/>
          </a:xfrm>
          <a:custGeom>
            <a:avLst/>
            <a:gdLst/>
            <a:ahLst/>
            <a:cxnLst/>
            <a:rect l="l" t="t" r="r" b="b"/>
            <a:pathLst>
              <a:path w="8173375" h="2243963">
                <a:moveTo>
                  <a:pt x="0" y="2243963"/>
                </a:moveTo>
                <a:lnTo>
                  <a:pt x="8173375" y="2243963"/>
                </a:lnTo>
                <a:lnTo>
                  <a:pt x="8173375" y="0"/>
                </a:lnTo>
                <a:lnTo>
                  <a:pt x="0" y="0"/>
                </a:lnTo>
                <a:lnTo>
                  <a:pt x="0" y="22439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9415" flipH="1" flipV="1">
            <a:off x="15455590" y="-921537"/>
            <a:ext cx="4828004" cy="4705109"/>
          </a:xfrm>
          <a:custGeom>
            <a:avLst/>
            <a:gdLst/>
            <a:ahLst/>
            <a:cxnLst/>
            <a:rect l="l" t="t" r="r" b="b"/>
            <a:pathLst>
              <a:path w="4828004" h="4705109">
                <a:moveTo>
                  <a:pt x="4828004" y="4705109"/>
                </a:moveTo>
                <a:lnTo>
                  <a:pt x="0" y="4705109"/>
                </a:lnTo>
                <a:lnTo>
                  <a:pt x="0" y="0"/>
                </a:lnTo>
                <a:lnTo>
                  <a:pt x="4828004" y="0"/>
                </a:lnTo>
                <a:lnTo>
                  <a:pt x="4828004" y="47051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360180">
            <a:off x="-1686349" y="7265848"/>
            <a:ext cx="5978197" cy="3597788"/>
          </a:xfrm>
          <a:custGeom>
            <a:avLst/>
            <a:gdLst/>
            <a:ahLst/>
            <a:cxnLst/>
            <a:rect l="l" t="t" r="r" b="b"/>
            <a:pathLst>
              <a:path w="5978197" h="3597788">
                <a:moveTo>
                  <a:pt x="0" y="0"/>
                </a:moveTo>
                <a:lnTo>
                  <a:pt x="5978197" y="0"/>
                </a:lnTo>
                <a:lnTo>
                  <a:pt x="5978197" y="3597788"/>
                </a:lnTo>
                <a:lnTo>
                  <a:pt x="0" y="359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4EC538C-0F94-C573-7EE9-6D988E6952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2" y="1487537"/>
            <a:ext cx="17569216" cy="853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1333297" flipH="1">
            <a:off x="1632280" y="-494328"/>
            <a:ext cx="9993888" cy="1744388"/>
          </a:xfrm>
          <a:custGeom>
            <a:avLst/>
            <a:gdLst/>
            <a:ahLst/>
            <a:cxnLst/>
            <a:rect l="l" t="t" r="r" b="b"/>
            <a:pathLst>
              <a:path w="9993888" h="1744388">
                <a:moveTo>
                  <a:pt x="9993888" y="0"/>
                </a:moveTo>
                <a:lnTo>
                  <a:pt x="0" y="0"/>
                </a:lnTo>
                <a:lnTo>
                  <a:pt x="0" y="1744388"/>
                </a:lnTo>
                <a:lnTo>
                  <a:pt x="9993888" y="1744388"/>
                </a:lnTo>
                <a:lnTo>
                  <a:pt x="99938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8100000" flipH="1" flipV="1">
            <a:off x="-932249" y="6668241"/>
            <a:ext cx="5315419" cy="5180117"/>
          </a:xfrm>
          <a:custGeom>
            <a:avLst/>
            <a:gdLst/>
            <a:ahLst/>
            <a:cxnLst/>
            <a:rect l="l" t="t" r="r" b="b"/>
            <a:pathLst>
              <a:path w="5315419" h="5180117">
                <a:moveTo>
                  <a:pt x="5315419" y="5180118"/>
                </a:moveTo>
                <a:lnTo>
                  <a:pt x="0" y="5180118"/>
                </a:lnTo>
                <a:lnTo>
                  <a:pt x="0" y="0"/>
                </a:lnTo>
                <a:lnTo>
                  <a:pt x="5315419" y="0"/>
                </a:lnTo>
                <a:lnTo>
                  <a:pt x="5315419" y="51801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9462585" flipV="1">
            <a:off x="8322884" y="8922648"/>
            <a:ext cx="9296440" cy="1859288"/>
          </a:xfrm>
          <a:custGeom>
            <a:avLst/>
            <a:gdLst/>
            <a:ahLst/>
            <a:cxnLst/>
            <a:rect l="l" t="t" r="r" b="b"/>
            <a:pathLst>
              <a:path w="9296440" h="1859288">
                <a:moveTo>
                  <a:pt x="0" y="1859288"/>
                </a:moveTo>
                <a:lnTo>
                  <a:pt x="9296440" y="1859288"/>
                </a:lnTo>
                <a:lnTo>
                  <a:pt x="9296440" y="0"/>
                </a:lnTo>
                <a:lnTo>
                  <a:pt x="0" y="0"/>
                </a:lnTo>
                <a:lnTo>
                  <a:pt x="0" y="185928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18491">
            <a:off x="14437876" y="-1070529"/>
            <a:ext cx="5642848" cy="3395968"/>
          </a:xfrm>
          <a:custGeom>
            <a:avLst/>
            <a:gdLst/>
            <a:ahLst/>
            <a:cxnLst/>
            <a:rect l="l" t="t" r="r" b="b"/>
            <a:pathLst>
              <a:path w="5642848" h="3395968">
                <a:moveTo>
                  <a:pt x="0" y="0"/>
                </a:moveTo>
                <a:lnTo>
                  <a:pt x="5642848" y="0"/>
                </a:lnTo>
                <a:lnTo>
                  <a:pt x="5642848" y="3395968"/>
                </a:lnTo>
                <a:lnTo>
                  <a:pt x="0" y="33959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AA29CD-53A0-0D62-E912-87E9E778B5AB}"/>
              </a:ext>
            </a:extLst>
          </p:cNvPr>
          <p:cNvSpPr txBox="1"/>
          <p:nvPr/>
        </p:nvSpPr>
        <p:spPr>
          <a:xfrm>
            <a:off x="4905477" y="629269"/>
            <a:ext cx="8153400" cy="135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</a:pPr>
            <a:r>
              <a:rPr lang="en-US" sz="8000" dirty="0" smtClean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schema</a:t>
            </a:r>
            <a:endParaRPr lang="en-US" sz="8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5966696-7EBB-994A-9A33-4F3E6F40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0408"/>
            <a:ext cx="17830800" cy="78718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9352781">
            <a:off x="8526214" y="8781854"/>
            <a:ext cx="8518689" cy="1703738"/>
          </a:xfrm>
          <a:custGeom>
            <a:avLst/>
            <a:gdLst/>
            <a:ahLst/>
            <a:cxnLst/>
            <a:rect l="l" t="t" r="r" b="b"/>
            <a:pathLst>
              <a:path w="8518689" h="1703738">
                <a:moveTo>
                  <a:pt x="0" y="0"/>
                </a:moveTo>
                <a:lnTo>
                  <a:pt x="8518690" y="0"/>
                </a:lnTo>
                <a:lnTo>
                  <a:pt x="8518690" y="1703738"/>
                </a:lnTo>
                <a:lnTo>
                  <a:pt x="0" y="170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9882612">
            <a:off x="-431051" y="7418411"/>
            <a:ext cx="5956104" cy="3584492"/>
          </a:xfrm>
          <a:custGeom>
            <a:avLst/>
            <a:gdLst/>
            <a:ahLst/>
            <a:cxnLst/>
            <a:rect l="l" t="t" r="r" b="b"/>
            <a:pathLst>
              <a:path w="5956104" h="3584492">
                <a:moveTo>
                  <a:pt x="0" y="0"/>
                </a:moveTo>
                <a:lnTo>
                  <a:pt x="5956105" y="0"/>
                </a:lnTo>
                <a:lnTo>
                  <a:pt x="5956105" y="3584492"/>
                </a:lnTo>
                <a:lnTo>
                  <a:pt x="0" y="358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3169527" flipH="1" flipV="1">
            <a:off x="13509042" y="-1183427"/>
            <a:ext cx="4861295" cy="4737553"/>
          </a:xfrm>
          <a:custGeom>
            <a:avLst/>
            <a:gdLst/>
            <a:ahLst/>
            <a:cxnLst/>
            <a:rect l="l" t="t" r="r" b="b"/>
            <a:pathLst>
              <a:path w="4861295" h="4737553">
                <a:moveTo>
                  <a:pt x="4861296" y="4737553"/>
                </a:moveTo>
                <a:lnTo>
                  <a:pt x="0" y="4737553"/>
                </a:lnTo>
                <a:lnTo>
                  <a:pt x="0" y="0"/>
                </a:lnTo>
                <a:lnTo>
                  <a:pt x="4861296" y="0"/>
                </a:lnTo>
                <a:lnTo>
                  <a:pt x="4861296" y="473755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429177">
            <a:off x="2091031" y="-456247"/>
            <a:ext cx="6790341" cy="2049448"/>
          </a:xfrm>
          <a:custGeom>
            <a:avLst/>
            <a:gdLst/>
            <a:ahLst/>
            <a:cxnLst/>
            <a:rect l="l" t="t" r="r" b="b"/>
            <a:pathLst>
              <a:path w="6790341" h="2049448">
                <a:moveTo>
                  <a:pt x="0" y="0"/>
                </a:moveTo>
                <a:lnTo>
                  <a:pt x="6790341" y="0"/>
                </a:lnTo>
                <a:lnTo>
                  <a:pt x="6790341" y="2049448"/>
                </a:lnTo>
                <a:lnTo>
                  <a:pt x="0" y="2049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08774F2-3049-B819-B862-99E038743F22}"/>
              </a:ext>
            </a:extLst>
          </p:cNvPr>
          <p:cNvSpPr txBox="1"/>
          <p:nvPr/>
        </p:nvSpPr>
        <p:spPr>
          <a:xfrm>
            <a:off x="3581400" y="577049"/>
            <a:ext cx="11125200" cy="135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0000"/>
              </a:buClr>
              <a:buSzPts val="2600"/>
            </a:pPr>
            <a:r>
              <a:rPr lang="en-US" sz="8000" dirty="0" smtClean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Queries</a:t>
            </a:r>
            <a:endParaRPr lang="en-US" sz="8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921BA5E-E2D9-98B8-F1E7-A6A936E6CB84}"/>
              </a:ext>
            </a:extLst>
          </p:cNvPr>
          <p:cNvSpPr txBox="1"/>
          <p:nvPr/>
        </p:nvSpPr>
        <p:spPr>
          <a:xfrm>
            <a:off x="381000" y="3171368"/>
            <a:ext cx="8305800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Patient. 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Name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Patient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JOIN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Appointment </a:t>
            </a: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Patient.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Patient_ID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Patient_Diagnosis</a:t>
            </a:r>
            <a:r>
              <a:rPr lang="en-US" sz="2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'Fatty Liver'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Appointment.</a:t>
            </a:r>
            <a:r>
              <a:rPr lang="en-US" sz="2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&gt;= DATE_SUB(CURDATE(), INTERVAL </a:t>
            </a:r>
            <a:r>
              <a:rPr lang="en-US" sz="2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YEAR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DF642FB-3941-BC81-3DA0-7F106EBD7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0" y="2518539"/>
            <a:ext cx="5334000" cy="6707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178</TotalTime>
  <Words>440</Words>
  <Application>Microsoft Office PowerPoint</Application>
  <PresentationFormat>Custom</PresentationFormat>
  <Paragraphs>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EB Garamond</vt:lpstr>
      <vt:lpstr>Calibri</vt:lpstr>
      <vt:lpstr>Open Sauce Bold</vt:lpstr>
      <vt:lpstr>Corbel</vt:lpstr>
      <vt:lpstr>Open Sauce</vt:lpstr>
      <vt:lpstr>Wingdings</vt:lpstr>
      <vt:lpstr>Arial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Pastel Corporate Event Welcome Overview Presentation</dc:title>
  <cp:lastModifiedBy>Microsoft account</cp:lastModifiedBy>
  <cp:revision>19</cp:revision>
  <dcterms:created xsi:type="dcterms:W3CDTF">2006-08-16T00:00:00Z</dcterms:created>
  <dcterms:modified xsi:type="dcterms:W3CDTF">2025-05-23T13:18:40Z</dcterms:modified>
  <dc:identifier>DAGGNG7U1co</dc:identifier>
</cp:coreProperties>
</file>